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197BC29-9663-493F-9D0E-23851828DE5F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CA6"/>
    <a:srgbClr val="C9FFEE"/>
    <a:srgbClr val="00C588"/>
    <a:srgbClr val="0A2342"/>
    <a:srgbClr val="F9F8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46F-EC45-667E-0FE6-3F6B9630F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70D6-82C7-D691-22A2-5DEC19821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86389-B823-FFB2-D7AB-EF600E26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FAEB-A9F4-788F-BEFB-603CBD04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B47C-3B20-DC8A-3F49-B42F8A9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43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3EF6-DCDE-0C4A-1C05-3696C59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2F7BD-8B6E-E384-B771-06B74AE94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F2E2-FECC-6B22-769C-EF429ECA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B00E-6230-8759-C319-A76F1A97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D6D0-F6E8-CF56-952D-F536C3F7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8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4D0E1-9147-92C1-EB44-0810811D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B764-BF18-D75F-365A-BFD8FDF1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DDBF-0594-F741-6760-C3078CB2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2B73-D956-440C-914E-A3FF4901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177B0-55BF-5C18-A631-20C0E28A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87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1DAF-C10A-3332-A0BC-2A3A921E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6793-3055-C8C1-FFE7-85451818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2B5A-F2C2-AD74-173E-A198641F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BC36-FDBA-562E-079D-7CF32D62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BEEF-8264-37BA-3FA7-883D484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7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AA0F-415D-5AB8-6FC1-3AAF39FD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37D7-D249-850D-5F99-08B2FAF4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0E18-EE1F-1241-89CF-33127355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0B6-7BAE-3C92-23BC-87853446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F33F-9C70-24EA-9E51-6E9DC33D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75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DDAE-1C96-9D2C-D2B3-E8993F6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3CFA-B0F8-CA9E-DDCF-B747C610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28461-A34D-57F1-FF41-C113B9F0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B970-34F2-B2D3-B2E5-CCADF1C0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95A36-CF50-3839-940F-7853BC58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F826-3F38-91FD-0C5D-CB27AF11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78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9831-A8DC-9A1B-090E-A787373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4C57-7A4B-C4FD-CFC0-7E172659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843CD-72F0-14A1-2C3E-8CC4E2693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FF9B4-2CA1-470E-2137-89660F32E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3C0A-F293-FD68-CA9E-1DB600F5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9F03A-3AC5-5A42-F285-37F14272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B55E-AD49-A6F6-A9E3-0C48F52C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CE0B7-23EB-E6AC-3941-A948BE45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533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BB4-BA38-C224-71A5-5502205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0986-D8A3-6F77-56F8-B3B332C1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0445E-E540-F7DE-9FC8-E8072847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D8CB-BC30-808E-FE16-ED19C1D5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1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696E-E216-79E0-2BAF-955FCBB1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0B642-C4C4-355E-634E-5A46520C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4C64-A421-1668-1147-8FF88C1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18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34BE-6B90-6149-AB66-C4D8A70A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0670-762A-8F5C-4070-4D6B144B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2F4AD-8A0B-C3F1-59CC-14F46B586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D13E-BE9E-601C-9C49-226BA9B5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DC9F0-018B-1F68-F616-B183D505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73AC-8B57-2A30-B44A-2D2E8DCA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44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254B-86C3-CEAD-9EDF-A8AFC53D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DF9DE-8F02-9060-5AA6-2AA70241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49326-7C31-10DC-3E8E-6D9B9C23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4335-C517-D102-C400-972D6069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2BEA9-DCD4-1CBA-ED8C-B867B27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00B7D-7874-BB23-2AF3-1DB00E5C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299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F1EEB-BB64-F1CE-4D70-E603539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880A6-1C64-ED49-2BD0-19F8B721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A4396-AB12-129C-E254-CF43E4F0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EF50-0DC5-45ED-875A-9B36FD39EDBC}" type="datetimeFigureOut">
              <a:rPr lang="nl-NL" smtClean="0"/>
              <a:t>7-2-2023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54ED-81F5-21D0-B36C-9044FE1C0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6769E-EB42-9F3E-D817-5E774282B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2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C:\Users\Cheeky\RProjects\listing_model_AIRBNB\input\listings_summary.cs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Data Science Lab - Assessment</a:t>
            </a:r>
          </a:p>
        </p:txBody>
      </p:sp>
    </p:spTree>
    <p:extLst>
      <p:ext uri="{BB962C8B-B14F-4D97-AF65-F5344CB8AC3E}">
        <p14:creationId xmlns:p14="http://schemas.microsoft.com/office/powerpoint/2010/main" val="295966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95491D-7132-BD6E-D49D-CE1511700418}"/>
              </a:ext>
            </a:extLst>
          </p:cNvPr>
          <p:cNvSpPr/>
          <p:nvPr/>
        </p:nvSpPr>
        <p:spPr>
          <a:xfrm>
            <a:off x="4338735" y="0"/>
            <a:ext cx="350831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1E30C-80B9-F048-650F-B1F845F8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48" y="151570"/>
            <a:ext cx="3266103" cy="286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4B0B2-4314-199C-EB7F-9F7C159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6094" l="3807" r="93909">
                        <a14:foregroundMark x1="76396" y1="21875" x2="76650" y2="82813"/>
                        <a14:foregroundMark x1="76650" y1="82813" x2="77919" y2="21094"/>
                        <a14:foregroundMark x1="77919" y1="21094" x2="76396" y2="14844"/>
                        <a14:foregroundMark x1="89809" y1="52475" x2="94416" y2="75000"/>
                        <a14:foregroundMark x1="85787" y1="32813" x2="89320" y2="50087"/>
                        <a14:foregroundMark x1="94416" y1="75000" x2="84772" y2="89063"/>
                        <a14:foregroundMark x1="52538" y1="64063" x2="56957" y2="67797"/>
                        <a14:foregroundMark x1="29188" y1="96094" x2="26904" y2="95313"/>
                        <a14:foregroundMark x1="15736" y1="44531" x2="5838" y2="76563"/>
                        <a14:foregroundMark x1="3807" y1="19531" x2="5076" y2="82813"/>
                        <a14:foregroundMark x1="57360" y1="65625" x2="57360" y2="65625"/>
                        <a14:foregroundMark x1="58629" y1="67188" x2="56091" y2="69531"/>
                        <a14:backgroundMark x1="52792" y1="12500" x2="34264" y2="9375"/>
                        <a14:backgroundMark x1="34264" y1="9375" x2="51015" y2="23438"/>
                        <a14:backgroundMark x1="51015" y1="23438" x2="52792" y2="13281"/>
                        <a14:backgroundMark x1="50508" y1="9375" x2="17259" y2="8594"/>
                        <a14:backgroundMark x1="17259" y1="8594" x2="30964" y2="24219"/>
                        <a14:backgroundMark x1="30964" y1="24219" x2="51269" y2="11719"/>
                        <a14:backgroundMark x1="51269" y1="11719" x2="45939" y2="3906"/>
                        <a14:backgroundMark x1="68020" y1="3125" x2="38325" y2="16406"/>
                        <a14:backgroundMark x1="38325" y1="16406" x2="37310" y2="18750"/>
                        <a14:backgroundMark x1="83503" y1="53906" x2="80835" y2="51169"/>
                        <a14:backgroundMark x1="60660" y1="79688" x2="60231" y2="78632"/>
                        <a14:backgroundMark x1="60914" y1="71875" x2="60914" y2="71875"/>
                        <a14:backgroundMark x1="61168" y1="71094" x2="61421" y2="69531"/>
                        <a14:backgroundMark x1="61421" y1="69531" x2="59225" y2="69531"/>
                        <a14:backgroundMark x1="61168" y1="72656" x2="61675" y2="74219"/>
                        <a14:backgroundMark x1="62183" y1="72656" x2="62183" y2="75781"/>
                        <a14:backgroundMark x1="62690" y1="69531" x2="61929" y2="74219"/>
                        <a14:backgroundMark x1="88832" y1="51563" x2="89594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37" y="3615612"/>
            <a:ext cx="3266103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CA15D-DBDF-8C76-2CBC-D8A8D0033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7" b="89944" l="5704" r="89840">
                        <a14:foregroundMark x1="58289" y1="54190" x2="58289" y2="59218"/>
                        <a14:foregroundMark x1="45455" y1="58659" x2="47950" y2="84358"/>
                        <a14:foregroundMark x1="39750" y1="81006" x2="38859" y2="75419"/>
                        <a14:foregroundMark x1="33155" y1="51397" x2="34046" y2="81006"/>
                        <a14:foregroundMark x1="20856" y1="60335" x2="21212" y2="54190"/>
                        <a14:foregroundMark x1="5704" y1="51397" x2="6774" y2="51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449" y="5246277"/>
            <a:ext cx="3266103" cy="10421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142B7-A033-EFC0-3FDA-2760074EB99C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18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F9213-7CC4-7724-AEDC-D78A3F694D7E}"/>
              </a:ext>
            </a:extLst>
          </p:cNvPr>
          <p:cNvSpPr/>
          <p:nvPr/>
        </p:nvSpPr>
        <p:spPr>
          <a:xfrm>
            <a:off x="0" y="1352939"/>
            <a:ext cx="12192000" cy="44600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erson holding a camera in a field&#10;&#10;Description automatically generated with medium confidence">
            <a:extLst>
              <a:ext uri="{FF2B5EF4-FFF2-40B4-BE49-F238E27FC236}">
                <a16:creationId xmlns:a16="http://schemas.microsoft.com/office/drawing/2014/main" id="{A4BBE440-E8E8-6AD4-2F04-12074987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92" y="1646851"/>
            <a:ext cx="5208415" cy="3906309"/>
          </a:xfrm>
          <a:prstGeom prst="rect">
            <a:avLst/>
          </a:prstGeom>
        </p:spPr>
      </p:pic>
      <p:pic>
        <p:nvPicPr>
          <p:cNvPr id="7" name="Picture 6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9FBCEDCC-5660-FF11-3815-1FF8E5E3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646851"/>
            <a:ext cx="2929732" cy="3906309"/>
          </a:xfrm>
          <a:prstGeom prst="rect">
            <a:avLst/>
          </a:prstGeom>
        </p:spPr>
      </p:pic>
      <p:pic>
        <p:nvPicPr>
          <p:cNvPr id="13" name="Picture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49D994E-BDFE-73BD-91DF-FBC16A16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9" y="1646849"/>
            <a:ext cx="2929733" cy="3906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C43B0-F490-E064-46FA-AEDB4614E44A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115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12FC0-26BE-2152-D92A-1F16CEB2CC57}"/>
              </a:ext>
            </a:extLst>
          </p:cNvPr>
          <p:cNvSpPr txBox="1"/>
          <p:nvPr/>
        </p:nvSpPr>
        <p:spPr>
          <a:xfrm>
            <a:off x="357809" y="1272209"/>
            <a:ext cx="11121887" cy="46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Assessment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81330-469D-9CCD-B957-E4C11F3F7A9A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“Predict the price of a new Airbnb listing”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CCC2501-50D4-9148-CCC1-A1208CF7E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345116"/>
              </p:ext>
            </p:extLst>
          </p:nvPr>
        </p:nvGraphicFramePr>
        <p:xfrm>
          <a:off x="1087655" y="2077034"/>
          <a:ext cx="1395663" cy="1177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400" imgH="771525" progId="Excel.SheetMacroEnabled.12">
                  <p:link updateAutomatic="1"/>
                </p:oleObj>
              </mc:Choice>
              <mc:Fallback>
                <p:oleObj name="Macro-Enabled Worksheet" showAsIcon="1" r:id="rId2" imgW="914400" imgH="771525" progId="Excel.Sheet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655" y="2077034"/>
                        <a:ext cx="1395663" cy="1177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12A5965-774E-4768-9CA0-0EE73F861B8F}"/>
              </a:ext>
            </a:extLst>
          </p:cNvPr>
          <p:cNvGrpSpPr/>
          <p:nvPr/>
        </p:nvGrpSpPr>
        <p:grpSpPr>
          <a:xfrm>
            <a:off x="2666198" y="2077034"/>
            <a:ext cx="2820191" cy="1177591"/>
            <a:chOff x="2666198" y="2077034"/>
            <a:chExt cx="2820191" cy="1177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76270-1731-52E0-001A-04E377748132}"/>
                </a:ext>
              </a:extLst>
            </p:cNvPr>
            <p:cNvCxnSpPr>
              <a:cxnSpLocks/>
            </p:cNvCxnSpPr>
            <p:nvPr/>
          </p:nvCxnSpPr>
          <p:spPr>
            <a:xfrm>
              <a:off x="2666198" y="2077034"/>
              <a:ext cx="0" cy="117759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B94431-1456-3598-5EEB-AA9E58A2D890}"/>
                </a:ext>
              </a:extLst>
            </p:cNvPr>
            <p:cNvSpPr txBox="1"/>
            <p:nvPr/>
          </p:nvSpPr>
          <p:spPr>
            <a:xfrm>
              <a:off x="2666198" y="2481163"/>
              <a:ext cx="2820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rgbClr val="0A2342"/>
                  </a:solidFill>
                </a:rPr>
                <a:t>22,552 records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08225-4D61-58D3-0B50-A075AA30645F}"/>
              </a:ext>
            </a:extLst>
          </p:cNvPr>
          <p:cNvGrpSpPr/>
          <p:nvPr/>
        </p:nvGrpSpPr>
        <p:grpSpPr>
          <a:xfrm>
            <a:off x="1087654" y="3426942"/>
            <a:ext cx="1395664" cy="428188"/>
            <a:chOff x="1087654" y="3426942"/>
            <a:chExt cx="1395664" cy="4281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79F1A-F475-C633-9D13-36FA3DABBED1}"/>
                </a:ext>
              </a:extLst>
            </p:cNvPr>
            <p:cNvSpPr txBox="1"/>
            <p:nvPr/>
          </p:nvSpPr>
          <p:spPr>
            <a:xfrm>
              <a:off x="1087654" y="3485798"/>
              <a:ext cx="13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96 columns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99015A-C0A9-E93F-4A57-4417A1CC01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654" y="3426942"/>
              <a:ext cx="1395664" cy="0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148D1F-B6FA-E3DE-EF5B-AE33488F2D90}"/>
              </a:ext>
            </a:extLst>
          </p:cNvPr>
          <p:cNvSpPr txBox="1"/>
          <p:nvPr/>
        </p:nvSpPr>
        <p:spPr>
          <a:xfrm>
            <a:off x="760396" y="3906615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Approach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C84DC-DA3E-FD3E-A57A-9069A5B69311}"/>
              </a:ext>
            </a:extLst>
          </p:cNvPr>
          <p:cNvSpPr txBox="1"/>
          <p:nvPr/>
        </p:nvSpPr>
        <p:spPr>
          <a:xfrm>
            <a:off x="912797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37AD5-E266-46F5-11EE-27024B92F1A4}"/>
              </a:ext>
            </a:extLst>
          </p:cNvPr>
          <p:cNvSpPr txBox="1"/>
          <p:nvPr/>
        </p:nvSpPr>
        <p:spPr>
          <a:xfrm>
            <a:off x="912797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1 – Online research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41054-1B70-9585-8B96-9F01E24C3972}"/>
              </a:ext>
            </a:extLst>
          </p:cNvPr>
          <p:cNvSpPr txBox="1"/>
          <p:nvPr/>
        </p:nvSpPr>
        <p:spPr>
          <a:xfrm>
            <a:off x="912796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3 – Data processing &amp; enhancing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83961-6E42-E73A-0EDD-3DB7FF5FE8FD}"/>
              </a:ext>
            </a:extLst>
          </p:cNvPr>
          <p:cNvSpPr txBox="1"/>
          <p:nvPr/>
        </p:nvSpPr>
        <p:spPr>
          <a:xfrm>
            <a:off x="7083391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4C6E1C-E9D3-61AC-AB3C-18BDB8F49093}"/>
              </a:ext>
            </a:extLst>
          </p:cNvPr>
          <p:cNvSpPr txBox="1"/>
          <p:nvPr/>
        </p:nvSpPr>
        <p:spPr>
          <a:xfrm>
            <a:off x="7083391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4 – Variable elimination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46782-6B0D-5485-548D-300D7393461D}"/>
              </a:ext>
            </a:extLst>
          </p:cNvPr>
          <p:cNvSpPr txBox="1"/>
          <p:nvPr/>
        </p:nvSpPr>
        <p:spPr>
          <a:xfrm>
            <a:off x="7083390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79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31997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RidgeRegression</a:t>
            </a:r>
          </a:p>
          <a:p>
            <a:r>
              <a:rPr lang="nl-NL" dirty="0">
                <a:solidFill>
                  <a:srgbClr val="0A2342"/>
                </a:solidFill>
              </a:rPr>
              <a:t>Try a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 as reference</a:t>
            </a:r>
          </a:p>
          <a:p>
            <a:r>
              <a:rPr lang="nl-NL" dirty="0">
                <a:solidFill>
                  <a:srgbClr val="0A2342"/>
                </a:solidFill>
              </a:rPr>
              <a:t>Complexity later</a:t>
            </a:r>
          </a:p>
        </p:txBody>
      </p:sp>
    </p:spTree>
    <p:extLst>
      <p:ext uri="{BB962C8B-B14F-4D97-AF65-F5344CB8AC3E}">
        <p14:creationId xmlns:p14="http://schemas.microsoft.com/office/powerpoint/2010/main" val="19289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949E91A-A2C8-F7E1-71AE-179B87EC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55"/>
              </p:ext>
            </p:extLst>
          </p:nvPr>
        </p:nvGraphicFramePr>
        <p:xfrm>
          <a:off x="760396" y="2063316"/>
          <a:ext cx="8564361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1284097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  <a:gridCol w="1204369">
                  <a:extLst>
                    <a:ext uri="{9D8B030D-6E8A-4147-A177-3AD203B41FA5}">
                      <a16:colId xmlns:a16="http://schemas.microsoft.com/office/drawing/2014/main" val="605962189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433467139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3286810011"/>
                    </a:ext>
                  </a:extLst>
                </a:gridCol>
                <a:gridCol w="1162580">
                  <a:extLst>
                    <a:ext uri="{9D8B030D-6E8A-4147-A177-3AD203B41FA5}">
                      <a16:colId xmlns:a16="http://schemas.microsoft.com/office/drawing/2014/main" val="1359003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Data type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Character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Categorical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Logical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Integer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Numerical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Date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# of columns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D48BB2-F9D2-E4B7-1485-040E871E760C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A2342"/>
                </a:solidFill>
              </a:rPr>
              <a:t>96 columns - Dependent variable </a:t>
            </a:r>
            <a:r>
              <a:rPr lang="nl-NL" sz="2400" i="1" dirty="0">
                <a:solidFill>
                  <a:srgbClr val="0A2342"/>
                </a:solidFill>
              </a:rPr>
              <a:t>Price</a:t>
            </a:r>
            <a:endParaRPr lang="nl-NL" sz="2400" dirty="0">
              <a:solidFill>
                <a:srgbClr val="0A2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2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125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C:\Users\Cheeky\RProjects\listing_model_AIRBNB\input\listings_summary.csv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Twan van der Meijden</dc:creator>
  <cp:lastModifiedBy>Twan van der Meijden</cp:lastModifiedBy>
  <cp:revision>1</cp:revision>
  <dcterms:created xsi:type="dcterms:W3CDTF">2023-02-07T17:35:01Z</dcterms:created>
  <dcterms:modified xsi:type="dcterms:W3CDTF">2023-02-07T20:46:38Z</dcterms:modified>
</cp:coreProperties>
</file>